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3" r:id="rId5"/>
    <p:sldId id="268" r:id="rId6"/>
    <p:sldId id="269"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E14449-1460-4144-9D1A-C30AB402FB24}"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14449-1460-4144-9D1A-C30AB402FB24}"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E14449-1460-4144-9D1A-C30AB402FB24}"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E14449-1460-4144-9D1A-C30AB402FB24}"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E14449-1460-4144-9D1A-C30AB402FB24}" type="datetimeFigureOut">
              <a:rPr lang="en-US" smtClean="0"/>
              <a:pPr/>
              <a:t>4/11/2023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E14449-1460-4144-9D1A-C30AB402FB24}" type="datetimeFigureOut">
              <a:rPr lang="en-US" smtClean="0"/>
              <a:pPr/>
              <a:t>4/11/2023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14449-1460-4144-9D1A-C30AB402FB24}" type="datetimeFigureOut">
              <a:rPr lang="en-US" smtClean="0"/>
              <a:pPr/>
              <a:t>4/11/2023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14449-1460-4144-9D1A-C30AB402FB24}"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E14449-1460-4144-9D1A-C30AB402FB24}"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81068B-59FE-4798-8935-CF6DCC67BD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14449-1460-4144-9D1A-C30AB402FB24}" type="datetimeFigureOut">
              <a:rPr lang="en-US" smtClean="0"/>
              <a:pPr/>
              <a:t>4/11/2023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1068B-59FE-4798-8935-CF6DCC67BD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8982" y="908720"/>
            <a:ext cx="7889482" cy="5112568"/>
          </a:xfrm>
        </p:spPr>
        <p:txBody>
          <a:bodyPr>
            <a:normAutofit/>
          </a:bodyPr>
          <a:lstStyle/>
          <a:p>
            <a:pPr lvl="0"/>
            <a:endParaRPr lang="en-US" sz="2000" b="1" dirty="0">
              <a:solidFill>
                <a:schemeClr val="tx1">
                  <a:lumMod val="95000"/>
                  <a:lumOff val="5000"/>
                </a:schemeClr>
              </a:solidFill>
              <a:latin typeface="Arial" panose="020B0604020202020204" pitchFamily="34" charset="0"/>
              <a:cs typeface="Arial" panose="020B0604020202020204" pitchFamily="34" charset="0"/>
            </a:endParaRPr>
          </a:p>
          <a:p>
            <a:pPr lvl="0"/>
            <a:endParaRPr lang="en-US" sz="2000" b="1" dirty="0">
              <a:solidFill>
                <a:schemeClr val="tx1">
                  <a:lumMod val="95000"/>
                  <a:lumOff val="5000"/>
                </a:schemeClr>
              </a:solidFill>
              <a:latin typeface="Arial" panose="020B0604020202020204" pitchFamily="34" charset="0"/>
              <a:cs typeface="Arial" panose="020B0604020202020204" pitchFamily="34" charset="0"/>
            </a:endParaRPr>
          </a:p>
          <a:p>
            <a:r>
              <a:rPr lang="en-US" sz="2800" b="1" dirty="0">
                <a:solidFill>
                  <a:schemeClr val="tx1">
                    <a:lumMod val="95000"/>
                    <a:lumOff val="5000"/>
                  </a:schemeClr>
                </a:solidFill>
                <a:cs typeface="Arial" panose="020B0604020202020204" pitchFamily="34" charset="0"/>
              </a:rPr>
              <a:t>PT. ARTHAVEST </a:t>
            </a:r>
            <a:r>
              <a:rPr lang="en-US" sz="2800" b="1" dirty="0" err="1">
                <a:solidFill>
                  <a:schemeClr val="tx1">
                    <a:lumMod val="95000"/>
                    <a:lumOff val="5000"/>
                  </a:schemeClr>
                </a:solidFill>
                <a:cs typeface="Arial" panose="020B0604020202020204" pitchFamily="34" charset="0"/>
              </a:rPr>
              <a:t>Tbk</a:t>
            </a:r>
            <a:endParaRPr lang="en-US" sz="2800" b="1" dirty="0">
              <a:solidFill>
                <a:schemeClr val="tx1">
                  <a:lumMod val="95000"/>
                  <a:lumOff val="5000"/>
                </a:schemeClr>
              </a:solidFill>
              <a:cs typeface="Arial" panose="020B0604020202020204" pitchFamily="34" charset="0"/>
            </a:endParaRPr>
          </a:p>
          <a:p>
            <a:br>
              <a:rPr lang="en-US" sz="2800" b="1" dirty="0">
                <a:solidFill>
                  <a:schemeClr val="tx1">
                    <a:lumMod val="95000"/>
                    <a:lumOff val="5000"/>
                  </a:schemeClr>
                </a:solidFill>
                <a:cs typeface="Arial" panose="020B0604020202020204" pitchFamily="34" charset="0"/>
              </a:rPr>
            </a:br>
            <a:r>
              <a:rPr lang="en-US" sz="2800" b="1" dirty="0">
                <a:solidFill>
                  <a:schemeClr val="tx1">
                    <a:lumMod val="95000"/>
                    <a:lumOff val="5000"/>
                  </a:schemeClr>
                </a:solidFill>
                <a:cs typeface="Arial" panose="020B0604020202020204" pitchFamily="34" charset="0"/>
              </a:rPr>
              <a:t>ANNUAL GENERAL MEETINGS OF SHAREHOLDERS</a:t>
            </a:r>
            <a:br>
              <a:rPr lang="en-US" sz="2800" b="1" dirty="0">
                <a:solidFill>
                  <a:schemeClr val="tx1">
                    <a:lumMod val="95000"/>
                    <a:lumOff val="5000"/>
                  </a:schemeClr>
                </a:solidFill>
                <a:cs typeface="Arial" panose="020B0604020202020204" pitchFamily="34" charset="0"/>
              </a:rPr>
            </a:br>
            <a:r>
              <a:rPr lang="en-US" sz="2800" b="1" dirty="0">
                <a:solidFill>
                  <a:schemeClr val="tx1">
                    <a:lumMod val="95000"/>
                    <a:lumOff val="5000"/>
                  </a:schemeClr>
                </a:solidFill>
                <a:cs typeface="Arial" panose="020B0604020202020204" pitchFamily="34" charset="0"/>
              </a:rPr>
              <a:t>RULES OF CONDUCT</a:t>
            </a:r>
            <a:br>
              <a:rPr lang="en-US" sz="2800" b="1" dirty="0">
                <a:cs typeface="Arial" panose="020B0604020202020204" pitchFamily="34" charset="0"/>
              </a:rPr>
            </a:br>
            <a:endParaRPr lang="en-US" sz="2800" b="1" dirty="0">
              <a:solidFill>
                <a:schemeClr val="tx1">
                  <a:lumMod val="95000"/>
                  <a:lumOff val="5000"/>
                </a:schemeClr>
              </a:solidFill>
              <a:cs typeface="Arial" panose="020B0604020202020204" pitchFamily="34" charset="0"/>
            </a:endParaRPr>
          </a:p>
          <a:p>
            <a:pPr>
              <a:spcBef>
                <a:spcPct val="0"/>
              </a:spcBef>
            </a:pPr>
            <a:r>
              <a:rPr lang="es-UY" altLang="en-US" sz="2800" b="1" dirty="0" err="1">
                <a:solidFill>
                  <a:schemeClr val="tx1"/>
                </a:solidFill>
                <a:cs typeface="Arial" panose="020B0604020202020204" pitchFamily="34" charset="0"/>
              </a:rPr>
              <a:t>Jakarta</a:t>
            </a:r>
            <a:r>
              <a:rPr lang="es-UY" altLang="en-US" sz="2800" b="1" dirty="0">
                <a:solidFill>
                  <a:schemeClr val="tx1"/>
                </a:solidFill>
                <a:cs typeface="Arial" panose="020B0604020202020204" pitchFamily="34" charset="0"/>
              </a:rPr>
              <a:t>, 24 May 2023</a:t>
            </a:r>
          </a:p>
          <a:p>
            <a:pPr>
              <a:spcBef>
                <a:spcPct val="0"/>
              </a:spcBef>
            </a:pPr>
            <a:r>
              <a:rPr lang="es-UY" altLang="en-US" sz="2800" b="1" dirty="0">
                <a:solidFill>
                  <a:schemeClr val="tx1"/>
                </a:solidFill>
                <a:cs typeface="Arial" panose="020B0604020202020204" pitchFamily="34" charset="0"/>
              </a:rPr>
              <a:t>14.00 PM WIB</a:t>
            </a:r>
          </a:p>
          <a:p>
            <a:pPr>
              <a:spcBef>
                <a:spcPct val="0"/>
              </a:spcBef>
            </a:pPr>
            <a:r>
              <a:rPr lang="es-UY" altLang="en-US" sz="2800" b="1" dirty="0" err="1">
                <a:solidFill>
                  <a:schemeClr val="tx1"/>
                </a:solidFill>
                <a:cs typeface="Arial" panose="020B0604020202020204" pitchFamily="34" charset="0"/>
              </a:rPr>
              <a:t>Garnet</a:t>
            </a:r>
            <a:r>
              <a:rPr lang="es-UY" altLang="en-US" sz="2800" b="1" dirty="0">
                <a:solidFill>
                  <a:schemeClr val="tx1"/>
                </a:solidFill>
                <a:cs typeface="Arial" panose="020B0604020202020204" pitchFamily="34" charset="0"/>
              </a:rPr>
              <a:t> Meeting </a:t>
            </a:r>
            <a:r>
              <a:rPr lang="es-UY" altLang="en-US" sz="2800" b="1" dirty="0" err="1">
                <a:solidFill>
                  <a:schemeClr val="tx1"/>
                </a:solidFill>
                <a:cs typeface="Arial" panose="020B0604020202020204" pitchFamily="34" charset="0"/>
              </a:rPr>
              <a:t>Room</a:t>
            </a:r>
            <a:r>
              <a:rPr lang="es-UY" altLang="en-US" sz="2800" b="1" dirty="0">
                <a:solidFill>
                  <a:schemeClr val="tx1"/>
                </a:solidFill>
                <a:cs typeface="Arial" panose="020B0604020202020204" pitchFamily="34" charset="0"/>
              </a:rPr>
              <a:t> 3rd </a:t>
            </a:r>
            <a:r>
              <a:rPr lang="es-UY" altLang="en-US" sz="2800" b="1" dirty="0" err="1">
                <a:solidFill>
                  <a:schemeClr val="tx1"/>
                </a:solidFill>
                <a:cs typeface="Arial" panose="020B0604020202020204" pitchFamily="34" charset="0"/>
              </a:rPr>
              <a:t>Fl</a:t>
            </a:r>
            <a:r>
              <a:rPr lang="es-UY" altLang="en-US" sz="2800" b="1" dirty="0">
                <a:solidFill>
                  <a:schemeClr val="tx1"/>
                </a:solidFill>
                <a:cs typeface="Arial" panose="020B0604020202020204" pitchFamily="34" charset="0"/>
              </a:rPr>
              <a:t>. </a:t>
            </a:r>
            <a:r>
              <a:rPr lang="es-UY" altLang="en-US" sz="2800" b="1" dirty="0" err="1">
                <a:solidFill>
                  <a:schemeClr val="tx1"/>
                </a:solidFill>
                <a:cs typeface="Arial" panose="020B0604020202020204" pitchFamily="34" charset="0"/>
              </a:rPr>
              <a:t>RedTop</a:t>
            </a:r>
            <a:r>
              <a:rPr lang="es-UY" altLang="en-US" sz="2800" b="1" dirty="0">
                <a:solidFill>
                  <a:schemeClr val="tx1"/>
                </a:solidFill>
                <a:cs typeface="Arial" panose="020B0604020202020204" pitchFamily="34" charset="0"/>
              </a:rPr>
              <a:t> Hotel</a:t>
            </a:r>
            <a:endParaRPr lang="es-ES" altLang="en-US" sz="2800" b="1" dirty="0">
              <a:solidFill>
                <a:schemeClr val="tx1"/>
              </a:solidFill>
              <a:cs typeface="Arial" panose="020B0604020202020204" pitchFamily="34" charset="0"/>
            </a:endParaRPr>
          </a:p>
          <a:p>
            <a:pPr lvl="0"/>
            <a:br>
              <a:rPr lang="en-US" sz="2000" b="1" dirty="0">
                <a:solidFill>
                  <a:schemeClr val="tx1">
                    <a:lumMod val="95000"/>
                    <a:lumOff val="5000"/>
                  </a:schemeClr>
                </a:solidFill>
                <a:latin typeface="Arial" panose="020B0604020202020204" pitchFamily="34" charset="0"/>
                <a:cs typeface="Arial" panose="020B0604020202020204" pitchFamily="34" charset="0"/>
              </a:rPr>
            </a:br>
            <a:endParaRPr lang="en-US" sz="2000" b="1"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424936" cy="5904656"/>
          </a:xfrm>
        </p:spPr>
        <p:txBody>
          <a:bodyPr>
            <a:normAutofit fontScale="40000" lnSpcReduction="20000"/>
          </a:bodyPr>
          <a:lstStyle/>
          <a:p>
            <a:pPr marL="0" indent="0">
              <a:buNone/>
            </a:pPr>
            <a:endParaRPr lang="en-US" sz="3600" dirty="0"/>
          </a:p>
          <a:p>
            <a:pPr lvl="0" algn="just">
              <a:buFont typeface="+mj-lt"/>
              <a:buAutoNum type="arabicPeriod"/>
            </a:pPr>
            <a:r>
              <a:rPr lang="en-US" sz="3600" dirty="0"/>
              <a:t>This is The Annual General Meeting of Shareholders of PT ARTHAVEST </a:t>
            </a:r>
            <a:r>
              <a:rPr lang="en-US" sz="3600" dirty="0" err="1"/>
              <a:t>Tbk</a:t>
            </a:r>
            <a:r>
              <a:rPr lang="en-US" sz="3600" dirty="0"/>
              <a:t> (The “Company”), hereinafter referred to as the “Meeting”.</a:t>
            </a:r>
          </a:p>
          <a:p>
            <a:pPr marL="0" indent="0" algn="just">
              <a:buNone/>
            </a:pPr>
            <a:r>
              <a:rPr lang="en-US" sz="3600" dirty="0"/>
              <a:t> </a:t>
            </a:r>
            <a:endParaRPr lang="en-US" sz="3500" dirty="0"/>
          </a:p>
          <a:p>
            <a:pPr marL="0" lvl="0" indent="0" defTabSz="363538">
              <a:buNone/>
            </a:pPr>
            <a:r>
              <a:rPr lang="en-ID" sz="3500" dirty="0"/>
              <a:t>2.	</a:t>
            </a:r>
            <a:r>
              <a:rPr lang="en-ID" sz="3500" dirty="0" err="1"/>
              <a:t>eASY.KSEI</a:t>
            </a:r>
            <a:r>
              <a:rPr lang="en-ID" sz="3500" dirty="0"/>
              <a:t> virtual attendance mechanism.</a:t>
            </a:r>
          </a:p>
          <a:p>
            <a:pPr marL="0" lvl="0" indent="0" defTabSz="363538">
              <a:buNone/>
            </a:pPr>
            <a:endParaRPr lang="en-ID" sz="3500" dirty="0"/>
          </a:p>
          <a:p>
            <a:pPr marL="0" indent="0" defTabSz="363538">
              <a:buNone/>
            </a:pPr>
            <a:r>
              <a:rPr lang="en-ID" sz="3500" dirty="0"/>
              <a:t>	a.  </a:t>
            </a:r>
            <a:r>
              <a:rPr lang="en-US" sz="3500" dirty="0">
                <a:effectLst/>
                <a:ea typeface="Arial" panose="020B0604020202020204" pitchFamily="34" charset="0"/>
              </a:rPr>
              <a:t>Shareholders can utilize the </a:t>
            </a:r>
            <a:r>
              <a:rPr lang="en-US" sz="3500" dirty="0" err="1">
                <a:effectLst/>
                <a:ea typeface="Arial" panose="020B0604020202020204" pitchFamily="34" charset="0"/>
              </a:rPr>
              <a:t>eASY.KSEI</a:t>
            </a:r>
            <a:r>
              <a:rPr lang="en-US" sz="3500" dirty="0">
                <a:effectLst/>
                <a:ea typeface="Arial" panose="020B0604020202020204" pitchFamily="34" charset="0"/>
              </a:rPr>
              <a:t> by accessing </a:t>
            </a:r>
            <a:r>
              <a:rPr lang="en-US" sz="3500" dirty="0" err="1">
                <a:effectLst/>
                <a:ea typeface="Arial" panose="020B0604020202020204" pitchFamily="34" charset="0"/>
              </a:rPr>
              <a:t>eASY.KSEI</a:t>
            </a:r>
            <a:r>
              <a:rPr lang="en-US" sz="3500" dirty="0">
                <a:effectLst/>
                <a:ea typeface="Arial" panose="020B0604020202020204" pitchFamily="34" charset="0"/>
              </a:rPr>
              <a:t> menu, Login </a:t>
            </a:r>
            <a:r>
              <a:rPr lang="en-US" sz="3500" dirty="0" err="1">
                <a:effectLst/>
                <a:ea typeface="Arial" panose="020B0604020202020204" pitchFamily="34" charset="0"/>
              </a:rPr>
              <a:t>eASY.KSEI</a:t>
            </a:r>
            <a:r>
              <a:rPr lang="en-US" sz="3500" dirty="0">
                <a:effectLst/>
                <a:ea typeface="Arial" panose="020B0604020202020204" pitchFamily="34" charset="0"/>
              </a:rPr>
              <a:t> submenu in </a:t>
            </a:r>
          </a:p>
          <a:p>
            <a:pPr marL="0" indent="0" defTabSz="363538">
              <a:buNone/>
            </a:pPr>
            <a:r>
              <a:rPr lang="en-US" sz="3500" dirty="0">
                <a:ea typeface="Arial" panose="020B0604020202020204" pitchFamily="34" charset="0"/>
              </a:rPr>
              <a:t>               </a:t>
            </a:r>
            <a:r>
              <a:rPr lang="en-US" sz="3500" dirty="0">
                <a:effectLst/>
                <a:ea typeface="Arial" panose="020B0604020202020204" pitchFamily="34" charset="0"/>
              </a:rPr>
              <a:t>the </a:t>
            </a:r>
            <a:r>
              <a:rPr lang="en-US" sz="3500" dirty="0" err="1">
                <a:effectLst/>
                <a:ea typeface="Arial" panose="020B0604020202020204" pitchFamily="34" charset="0"/>
              </a:rPr>
              <a:t>AKSes</a:t>
            </a:r>
            <a:r>
              <a:rPr lang="en-US" sz="3500" dirty="0">
                <a:effectLst/>
                <a:ea typeface="Arial" panose="020B0604020202020204" pitchFamily="34" charset="0"/>
              </a:rPr>
              <a:t> facility (https://akses.ksei.co.id/).</a:t>
            </a:r>
            <a:endParaRPr lang="en-US" sz="3500" u="none" strike="noStrike" dirty="0">
              <a:effectLst/>
              <a:ea typeface="Arial" panose="020B0604020202020204" pitchFamily="34" charset="0"/>
            </a:endParaRPr>
          </a:p>
          <a:p>
            <a:pPr marL="0" indent="0" defTabSz="363538">
              <a:buNone/>
            </a:pPr>
            <a:r>
              <a:rPr lang="en-US" sz="3500" dirty="0">
                <a:solidFill>
                  <a:srgbClr val="0000FF"/>
                </a:solidFill>
              </a:rPr>
              <a:t>	</a:t>
            </a:r>
            <a:r>
              <a:rPr lang="en-US" sz="3500" dirty="0"/>
              <a:t>b.  The deadline for declaring attendance, appointing representatives, or submitting votes through the</a:t>
            </a:r>
          </a:p>
          <a:p>
            <a:pPr marL="0" indent="0" defTabSz="363538">
              <a:buNone/>
            </a:pPr>
            <a:r>
              <a:rPr lang="en-US" sz="3500" dirty="0"/>
              <a:t>               </a:t>
            </a:r>
            <a:r>
              <a:rPr lang="en-US" sz="3500" dirty="0" err="1"/>
              <a:t>eASY.KSEI</a:t>
            </a:r>
            <a:r>
              <a:rPr lang="en-US" sz="3500" dirty="0"/>
              <a:t> is set at 12:00 pm Western Indonesian Time (WIB) 1 (one) business day before the Meeting’s</a:t>
            </a:r>
          </a:p>
          <a:p>
            <a:pPr marL="0" indent="0" defTabSz="363538">
              <a:buNone/>
            </a:pPr>
            <a:r>
              <a:rPr lang="en-US" sz="3500" dirty="0"/>
              <a:t>               date</a:t>
            </a:r>
            <a:endParaRPr lang="en-ID" sz="3500" dirty="0"/>
          </a:p>
          <a:p>
            <a:pPr marL="0" lvl="0" indent="0" defTabSz="363538">
              <a:buNone/>
            </a:pPr>
            <a:r>
              <a:rPr lang="en-ID" sz="3500" dirty="0"/>
              <a:t>	c.  </a:t>
            </a:r>
            <a:r>
              <a:rPr lang="tr-TR" sz="3500" dirty="0">
                <a:effectLst/>
                <a:ea typeface="Times New Roman" panose="02020603050405020304" pitchFamily="18" charset="0"/>
              </a:rPr>
              <a:t>Registration Process</a:t>
            </a:r>
            <a:endParaRPr lang="en-ID" sz="3500" b="1" u="sng" dirty="0">
              <a:solidFill>
                <a:srgbClr val="000000"/>
              </a:solidFill>
            </a:endParaRPr>
          </a:p>
          <a:p>
            <a:pPr marL="0" marR="0" lvl="0" indent="0" algn="l" defTabSz="363538" rtl="0" eaLnBrk="1" fontAlgn="auto" latinLnBrk="0" hangingPunct="1">
              <a:lnSpc>
                <a:spcPct val="100000"/>
              </a:lnSpc>
              <a:spcBef>
                <a:spcPct val="20000"/>
              </a:spcBef>
              <a:spcAft>
                <a:spcPts val="0"/>
              </a:spcAft>
              <a:buClrTx/>
              <a:buSzTx/>
              <a:buFont typeface="Arial" pitchFamily="34" charset="0"/>
              <a:buNone/>
              <a:tabLst/>
              <a:defRPr/>
            </a:pPr>
            <a:r>
              <a:rPr lang="en-ID" sz="3500" b="1" dirty="0">
                <a:solidFill>
                  <a:srgbClr val="000000"/>
                </a:solidFill>
                <a:ea typeface="Arial" panose="020B0604020202020204" pitchFamily="34" charset="0"/>
              </a:rPr>
              <a:t>	     </a:t>
            </a:r>
            <a:r>
              <a:rPr lang="en-ID" sz="3500" dirty="0">
                <a:solidFill>
                  <a:srgbClr val="000000"/>
                </a:solidFill>
                <a:ea typeface="Arial" panose="020B0604020202020204" pitchFamily="34" charset="0"/>
              </a:rPr>
              <a:t>1</a:t>
            </a:r>
            <a:r>
              <a:rPr lang="en-US" sz="3500" dirty="0">
                <a:solidFill>
                  <a:srgbClr val="000000"/>
                </a:solidFill>
                <a:ea typeface="Arial" panose="020B0604020202020204" pitchFamily="34" charset="0"/>
              </a:rPr>
              <a:t>. Local individual shareholders who have not provided their attendance declaration before the deadline</a:t>
            </a:r>
          </a:p>
          <a:p>
            <a:pPr marL="0" marR="0" lvl="0" indent="0" algn="l" defTabSz="363538" rtl="0" eaLnBrk="1" fontAlgn="auto" latinLnBrk="0" hangingPunct="1">
              <a:lnSpc>
                <a:spcPct val="100000"/>
              </a:lnSpc>
              <a:spcBef>
                <a:spcPct val="20000"/>
              </a:spcBef>
              <a:spcAft>
                <a:spcPts val="0"/>
              </a:spcAft>
              <a:buClrTx/>
              <a:buSzTx/>
              <a:buFont typeface="Arial" pitchFamily="34" charset="0"/>
              <a:buNone/>
              <a:tabLst/>
              <a:defRPr/>
            </a:pPr>
            <a:r>
              <a:rPr lang="en-US" sz="3500" dirty="0">
                <a:solidFill>
                  <a:srgbClr val="000000"/>
                </a:solidFill>
                <a:ea typeface="Arial" panose="020B0604020202020204" pitchFamily="34" charset="0"/>
              </a:rPr>
              <a:t>                   mentioned on item b, but wish to attend the Meeting electronically, must first register their attendance</a:t>
            </a:r>
          </a:p>
          <a:p>
            <a:pPr marL="0" marR="0" lvl="0" indent="0" algn="l" defTabSz="363538" rtl="0" eaLnBrk="1" fontAlgn="auto" latinLnBrk="0" hangingPunct="1">
              <a:lnSpc>
                <a:spcPct val="100000"/>
              </a:lnSpc>
              <a:spcBef>
                <a:spcPct val="20000"/>
              </a:spcBef>
              <a:spcAft>
                <a:spcPts val="0"/>
              </a:spcAft>
              <a:buClrTx/>
              <a:buSzTx/>
              <a:buFont typeface="Arial" pitchFamily="34" charset="0"/>
              <a:buNone/>
              <a:tabLst/>
              <a:defRPr/>
            </a:pPr>
            <a:r>
              <a:rPr lang="en-US" sz="3500" dirty="0">
                <a:solidFill>
                  <a:srgbClr val="000000"/>
                </a:solidFill>
                <a:ea typeface="Arial" panose="020B0604020202020204" pitchFamily="34" charset="0"/>
              </a:rPr>
              <a:t>                   through the </a:t>
            </a:r>
            <a:r>
              <a:rPr lang="en-US" sz="3500" dirty="0" err="1">
                <a:solidFill>
                  <a:srgbClr val="000000"/>
                </a:solidFill>
                <a:ea typeface="Arial" panose="020B0604020202020204" pitchFamily="34" charset="0"/>
              </a:rPr>
              <a:t>eASY.KSEI</a:t>
            </a:r>
            <a:r>
              <a:rPr lang="en-US" sz="3500" dirty="0">
                <a:solidFill>
                  <a:srgbClr val="000000"/>
                </a:solidFill>
                <a:ea typeface="Arial" panose="020B0604020202020204" pitchFamily="34" charset="0"/>
              </a:rPr>
              <a:t> during the date of the Meeting and before the time that the Company ends the</a:t>
            </a:r>
          </a:p>
          <a:p>
            <a:pPr marL="0" marR="0" lvl="0" indent="0" algn="l" defTabSz="363538" rtl="0" eaLnBrk="1" fontAlgn="auto" latinLnBrk="0" hangingPunct="1">
              <a:lnSpc>
                <a:spcPct val="100000"/>
              </a:lnSpc>
              <a:spcBef>
                <a:spcPct val="20000"/>
              </a:spcBef>
              <a:spcAft>
                <a:spcPts val="0"/>
              </a:spcAft>
              <a:buClrTx/>
              <a:buSzTx/>
              <a:buFont typeface="Arial" pitchFamily="34" charset="0"/>
              <a:buNone/>
              <a:tabLst/>
              <a:defRPr/>
            </a:pPr>
            <a:r>
              <a:rPr lang="en-US" sz="3500" dirty="0">
                <a:solidFill>
                  <a:srgbClr val="000000"/>
                </a:solidFill>
                <a:ea typeface="Arial" panose="020B0604020202020204" pitchFamily="34" charset="0"/>
              </a:rPr>
              <a:t>                   Meeting's electronic registration until  13</a:t>
            </a:r>
            <a:r>
              <a:rPr lang="en-US" sz="3500" dirty="0">
                <a:effectLst/>
                <a:ea typeface="Arial" panose="020B0604020202020204" pitchFamily="34" charset="0"/>
              </a:rPr>
              <a:t>.30</a:t>
            </a:r>
            <a:r>
              <a:rPr lang="en-US" sz="3500" dirty="0">
                <a:ea typeface="Arial" panose="020B0604020202020204" pitchFamily="34" charset="0"/>
              </a:rPr>
              <a:t> AM.</a:t>
            </a:r>
            <a:endParaRPr lang="en-ID" sz="3500" dirty="0">
              <a:ea typeface="Arial" panose="020B0604020202020204" pitchFamily="34" charset="0"/>
            </a:endParaRPr>
          </a:p>
          <a:p>
            <a:pPr marL="0" lvl="0" indent="0" defTabSz="363538">
              <a:buNone/>
            </a:pPr>
            <a:r>
              <a:rPr lang="en-ID" sz="3500" dirty="0">
                <a:effectLst/>
                <a:ea typeface="Arial" panose="020B0604020202020204" pitchFamily="34" charset="0"/>
              </a:rPr>
              <a:t>              2. </a:t>
            </a:r>
            <a:r>
              <a:rPr lang="en-US" sz="3500" dirty="0">
                <a:effectLst/>
                <a:ea typeface="Arial" panose="020B0604020202020204" pitchFamily="34" charset="0"/>
              </a:rPr>
              <a:t>Local individual shareholders who have provided their attendance declaration but have not submitted</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their vote on a minimum of 1 (one) of the Meeting agendas through the </a:t>
            </a:r>
            <a:r>
              <a:rPr lang="en-US" sz="3500" dirty="0" err="1">
                <a:effectLst/>
                <a:ea typeface="Arial" panose="020B0604020202020204" pitchFamily="34" charset="0"/>
              </a:rPr>
              <a:t>eASY.KSEI</a:t>
            </a:r>
            <a:r>
              <a:rPr lang="en-US" sz="3500" dirty="0">
                <a:effectLst/>
                <a:ea typeface="Arial" panose="020B0604020202020204" pitchFamily="34" charset="0"/>
              </a:rPr>
              <a:t> before the deadline</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mentioned on item 9 and wish to attend the Meeting electronically, must first register their attendance</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  through the </a:t>
            </a:r>
            <a:r>
              <a:rPr lang="en-US" sz="3500" dirty="0" err="1">
                <a:effectLst/>
                <a:ea typeface="Arial" panose="020B0604020202020204" pitchFamily="34" charset="0"/>
              </a:rPr>
              <a:t>eASY.KSEI</a:t>
            </a:r>
            <a:r>
              <a:rPr lang="en-US" sz="3500" dirty="0">
                <a:effectLst/>
                <a:ea typeface="Arial" panose="020B0604020202020204" pitchFamily="34" charset="0"/>
              </a:rPr>
              <a:t> during the date of the Meeting and before the time that the Company ends the</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Meeting's electronic registration until  13.30 AM. </a:t>
            </a:r>
            <a:endParaRPr lang="en-ID" sz="3500" dirty="0">
              <a:ea typeface="Arial" panose="020B0604020202020204" pitchFamily="34" charset="0"/>
            </a:endParaRPr>
          </a:p>
          <a:p>
            <a:pPr marL="0" lvl="0" indent="0" defTabSz="363538">
              <a:buNone/>
            </a:pPr>
            <a:r>
              <a:rPr lang="en-ID" sz="3500" dirty="0">
                <a:effectLst/>
                <a:ea typeface="Arial" panose="020B0604020202020204" pitchFamily="34" charset="0"/>
              </a:rPr>
              <a:t>              3. </a:t>
            </a:r>
            <a:r>
              <a:rPr lang="en-US" sz="3500" dirty="0">
                <a:effectLst/>
                <a:ea typeface="Arial" panose="020B0604020202020204" pitchFamily="34" charset="0"/>
              </a:rPr>
              <a:t>Shareholders who have authorized the Company’s Independent Representative or an Individual</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Representative but have not submitted their vote on a minimum of 1 (one) of the Meeting agendas</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through the </a:t>
            </a:r>
            <a:r>
              <a:rPr lang="en-US" sz="3500" dirty="0" err="1">
                <a:effectLst/>
                <a:ea typeface="Arial" panose="020B0604020202020204" pitchFamily="34" charset="0"/>
              </a:rPr>
              <a:t>eASY.KSEI</a:t>
            </a:r>
            <a:r>
              <a:rPr lang="en-US" sz="3500" dirty="0">
                <a:effectLst/>
                <a:ea typeface="Arial" panose="020B0604020202020204" pitchFamily="34" charset="0"/>
              </a:rPr>
              <a:t> before the deadline mentioned on item 9 and wish to attend the Meeting</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electronically must first register their attendance through the </a:t>
            </a:r>
            <a:r>
              <a:rPr lang="en-US" sz="3500" dirty="0" err="1">
                <a:effectLst/>
                <a:ea typeface="Arial" panose="020B0604020202020204" pitchFamily="34" charset="0"/>
              </a:rPr>
              <a:t>eASY.KSEI</a:t>
            </a:r>
            <a:r>
              <a:rPr lang="en-US" sz="3500" dirty="0">
                <a:effectLst/>
                <a:ea typeface="Arial" panose="020B0604020202020204" pitchFamily="34" charset="0"/>
              </a:rPr>
              <a:t> during the date of the Meeting</a:t>
            </a:r>
          </a:p>
          <a:p>
            <a:pPr marL="0" lvl="0" indent="0" defTabSz="363538">
              <a:buNone/>
            </a:pPr>
            <a:r>
              <a:rPr lang="en-US" sz="3500" dirty="0">
                <a:ea typeface="Arial" panose="020B0604020202020204" pitchFamily="34" charset="0"/>
              </a:rPr>
              <a:t>                   </a:t>
            </a:r>
            <a:r>
              <a:rPr lang="en-US" sz="3500" dirty="0">
                <a:effectLst/>
                <a:ea typeface="Arial" panose="020B0604020202020204" pitchFamily="34" charset="0"/>
              </a:rPr>
              <a:t>and before the time that the Company ends the Meeting's electronic registration until 13.30 AM.</a:t>
            </a:r>
          </a:p>
          <a:p>
            <a:pPr marL="363538" indent="0" algn="just">
              <a:buNone/>
            </a:pPr>
            <a:endParaRPr lang="en-US" sz="3500" dirty="0"/>
          </a:p>
          <a:p>
            <a:pPr marL="0" indent="0">
              <a:buNone/>
            </a:pPr>
            <a:endParaRPr lang="en-US" sz="2500" dirty="0">
              <a:latin typeface="Calibri body"/>
            </a:endParaRP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a:buAutoNum type="alphaLcPeriod"/>
            </a:pPr>
            <a:endParaRPr lang="en-ID" sz="1600" dirty="0"/>
          </a:p>
        </p:txBody>
      </p:sp>
    </p:spTree>
    <p:extLst>
      <p:ext uri="{BB962C8B-B14F-4D97-AF65-F5344CB8AC3E}">
        <p14:creationId xmlns:p14="http://schemas.microsoft.com/office/powerpoint/2010/main" val="257194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764704"/>
            <a:ext cx="8640960" cy="5688632"/>
          </a:xfrm>
        </p:spPr>
        <p:txBody>
          <a:bodyPr>
            <a:normAutofit fontScale="70000" lnSpcReduction="20000"/>
          </a:bodyPr>
          <a:lstStyle/>
          <a:p>
            <a:pPr marL="0" lvl="0" indent="0" defTabSz="363538">
              <a:buNone/>
            </a:pPr>
            <a:r>
              <a:rPr lang="en-ID" sz="2200" dirty="0"/>
              <a:t>	</a:t>
            </a:r>
            <a:r>
              <a:rPr lang="en-ID" sz="2000" dirty="0">
                <a:latin typeface="Calibri body"/>
              </a:rPr>
              <a:t>c. </a:t>
            </a:r>
            <a:r>
              <a:rPr kumimoji="0" lang="tr-TR" sz="2000" b="0" i="0" u="none" strike="noStrike" kern="1200" cap="none" spc="0" normalizeH="0" baseline="0" noProof="0" dirty="0">
                <a:ln>
                  <a:noFill/>
                </a:ln>
                <a:solidFill>
                  <a:prstClr val="black"/>
                </a:solidFill>
                <a:effectLst/>
                <a:uLnTx/>
                <a:uFillTx/>
                <a:latin typeface="Calibri body"/>
                <a:ea typeface="Times New Roman" panose="02020603050405020304" pitchFamily="18" charset="0"/>
              </a:rPr>
              <a:t>Registration Process</a:t>
            </a:r>
            <a:endParaRPr lang="en-ID" sz="2000" b="1" u="sng" dirty="0">
              <a:solidFill>
                <a:srgbClr val="000000"/>
              </a:solidFill>
              <a:latin typeface="Calibri body"/>
            </a:endParaRPr>
          </a:p>
          <a:p>
            <a:pPr marL="0" lvl="0" indent="0" defTabSz="363538">
              <a:buNone/>
            </a:pPr>
            <a:r>
              <a:rPr lang="en-ID" sz="2000" b="1" dirty="0">
                <a:solidFill>
                  <a:srgbClr val="000000"/>
                </a:solidFill>
                <a:latin typeface="Calibri body"/>
                <a:ea typeface="Arial" panose="020B0604020202020204" pitchFamily="34" charset="0"/>
              </a:rPr>
              <a:t>	</a:t>
            </a:r>
            <a:r>
              <a:rPr lang="en-ID" sz="2000" dirty="0">
                <a:solidFill>
                  <a:srgbClr val="000000"/>
                </a:solidFill>
                <a:latin typeface="Calibri body"/>
                <a:ea typeface="Arial" panose="020B0604020202020204" pitchFamily="34" charset="0"/>
              </a:rPr>
              <a:t>     4.</a:t>
            </a:r>
            <a:r>
              <a:rPr lang="en-US" sz="2000" dirty="0">
                <a:latin typeface="Calibri body"/>
                <a:ea typeface="Arial" panose="020B0604020202020204" pitchFamily="34" charset="0"/>
                <a:cs typeface="Calibri" panose="020F0502020204030204" pitchFamily="34" charset="0"/>
              </a:rPr>
              <a:t> Shareholders who have authorized an Intermediary Participant Representative (Custodian Bank or</a:t>
            </a:r>
          </a:p>
          <a:p>
            <a:pPr marL="0" lvl="0" indent="0" defTabSz="363538">
              <a:buNone/>
            </a:pPr>
            <a:r>
              <a:rPr lang="en-US" sz="2000" dirty="0">
                <a:latin typeface="Calibri body"/>
                <a:ea typeface="Arial" panose="020B0604020202020204" pitchFamily="34" charset="0"/>
                <a:cs typeface="Calibri" panose="020F0502020204030204" pitchFamily="34" charset="0"/>
              </a:rPr>
              <a:t>                   Securities Company) and have submitted their vote through the </a:t>
            </a:r>
            <a:r>
              <a:rPr lang="en-US" sz="2000" dirty="0" err="1">
                <a:latin typeface="Calibri body"/>
                <a:ea typeface="Arial" panose="020B0604020202020204" pitchFamily="34" charset="0"/>
                <a:cs typeface="Calibri" panose="020F0502020204030204" pitchFamily="34" charset="0"/>
              </a:rPr>
              <a:t>eASY.KSEI</a:t>
            </a:r>
            <a:r>
              <a:rPr lang="en-US" sz="2000" dirty="0">
                <a:latin typeface="Calibri body"/>
                <a:ea typeface="Arial" panose="020B0604020202020204" pitchFamily="34" charset="0"/>
                <a:cs typeface="Calibri" panose="020F0502020204030204" pitchFamily="34" charset="0"/>
              </a:rPr>
              <a:t> before the deadline</a:t>
            </a:r>
          </a:p>
          <a:p>
            <a:pPr marL="0" lvl="0" indent="0" defTabSz="363538">
              <a:buNone/>
            </a:pPr>
            <a:r>
              <a:rPr lang="en-US" sz="2000" dirty="0">
                <a:latin typeface="Calibri body"/>
                <a:ea typeface="Arial" panose="020B0604020202020204" pitchFamily="34" charset="0"/>
                <a:cs typeface="Calibri" panose="020F0502020204030204" pitchFamily="34" charset="0"/>
              </a:rPr>
              <a:t>                   mentioned on </a:t>
            </a:r>
            <a:r>
              <a:rPr lang="en-US" sz="2000">
                <a:latin typeface="Calibri body"/>
                <a:ea typeface="Arial" panose="020B0604020202020204" pitchFamily="34" charset="0"/>
                <a:cs typeface="Calibri" panose="020F0502020204030204" pitchFamily="34" charset="0"/>
              </a:rPr>
              <a:t>item b </a:t>
            </a:r>
            <a:r>
              <a:rPr lang="en-US" sz="2000" dirty="0">
                <a:latin typeface="Calibri body"/>
                <a:ea typeface="Arial" panose="020B0604020202020204" pitchFamily="34" charset="0"/>
                <a:cs typeface="Calibri" panose="020F0502020204030204" pitchFamily="34" charset="0"/>
              </a:rPr>
              <a:t>are required to request their registered representatives in the </a:t>
            </a:r>
            <a:r>
              <a:rPr lang="en-US" sz="2000" dirty="0" err="1">
                <a:latin typeface="Calibri body"/>
                <a:ea typeface="Arial" panose="020B0604020202020204" pitchFamily="34" charset="0"/>
                <a:cs typeface="Calibri" panose="020F0502020204030204" pitchFamily="34" charset="0"/>
              </a:rPr>
              <a:t>eASY.KSEI</a:t>
            </a:r>
            <a:r>
              <a:rPr lang="en-US" sz="2000" dirty="0">
                <a:latin typeface="Calibri body"/>
                <a:ea typeface="Arial" panose="020B0604020202020204" pitchFamily="34" charset="0"/>
                <a:cs typeface="Calibri" panose="020F0502020204030204" pitchFamily="34" charset="0"/>
              </a:rPr>
              <a:t> to</a:t>
            </a:r>
          </a:p>
          <a:p>
            <a:pPr marL="0" lvl="0" indent="0" defTabSz="363538">
              <a:buNone/>
            </a:pPr>
            <a:r>
              <a:rPr lang="en-US" sz="2000" dirty="0">
                <a:latin typeface="Calibri body"/>
                <a:ea typeface="Arial" panose="020B0604020202020204" pitchFamily="34" charset="0"/>
                <a:cs typeface="Calibri" panose="020F0502020204030204" pitchFamily="34" charset="0"/>
              </a:rPr>
              <a:t>                   register their attendance through the </a:t>
            </a:r>
            <a:r>
              <a:rPr lang="en-US" sz="2000" dirty="0" err="1">
                <a:latin typeface="Calibri body"/>
                <a:ea typeface="Arial" panose="020B0604020202020204" pitchFamily="34" charset="0"/>
                <a:cs typeface="Calibri" panose="020F0502020204030204" pitchFamily="34" charset="0"/>
              </a:rPr>
              <a:t>eASY.KSEI</a:t>
            </a:r>
            <a:r>
              <a:rPr lang="en-US" sz="2000" dirty="0">
                <a:latin typeface="Calibri body"/>
                <a:ea typeface="Arial" panose="020B0604020202020204" pitchFamily="34" charset="0"/>
                <a:cs typeface="Calibri" panose="020F0502020204030204" pitchFamily="34" charset="0"/>
              </a:rPr>
              <a:t> during the date of the Meeting before the time</a:t>
            </a:r>
          </a:p>
          <a:p>
            <a:pPr marL="0" lvl="0" indent="0" defTabSz="363538">
              <a:buNone/>
            </a:pPr>
            <a:r>
              <a:rPr lang="en-US" sz="2000" dirty="0">
                <a:latin typeface="Calibri body"/>
                <a:ea typeface="Arial" panose="020B0604020202020204" pitchFamily="34" charset="0"/>
                <a:cs typeface="Calibri" panose="020F0502020204030204" pitchFamily="34" charset="0"/>
              </a:rPr>
              <a:t>                   that the Company ends the Meeting's electronic registration until 13.30 AM</a:t>
            </a:r>
          </a:p>
          <a:p>
            <a:pPr marL="0" lvl="0" indent="0" defTabSz="363538">
              <a:buNone/>
            </a:pPr>
            <a:r>
              <a:rPr lang="en-US" sz="2000" dirty="0">
                <a:latin typeface="Calibri body"/>
                <a:ea typeface="Arial" panose="020B0604020202020204" pitchFamily="34" charset="0"/>
                <a:cs typeface="Calibri" panose="020F0502020204030204" pitchFamily="34" charset="0"/>
              </a:rPr>
              <a:t>	      5. </a:t>
            </a:r>
            <a:r>
              <a:rPr lang="en-US" sz="2000" dirty="0">
                <a:effectLst/>
                <a:latin typeface="Calibri body"/>
                <a:ea typeface="Arial" panose="020B0604020202020204" pitchFamily="34" charset="0"/>
                <a:cs typeface="Calibri" panose="020F0502020204030204" pitchFamily="34" charset="0"/>
              </a:rPr>
              <a:t>Shareholders who have submitted their attendance declaration or authorized a Company</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appointed Independent Representative or Individual Representative and have provided their votes</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for a minimum of 1 (one) of the Meeting agendas through the </a:t>
            </a:r>
            <a:r>
              <a:rPr lang="en-US" sz="2000" dirty="0" err="1">
                <a:effectLst/>
                <a:latin typeface="Calibri body"/>
                <a:ea typeface="Arial" panose="020B0604020202020204" pitchFamily="34" charset="0"/>
                <a:cs typeface="Calibri" panose="020F0502020204030204" pitchFamily="34" charset="0"/>
              </a:rPr>
              <a:t>eASY.KSEI</a:t>
            </a:r>
            <a:r>
              <a:rPr lang="en-US" sz="2000" dirty="0">
                <a:effectLst/>
                <a:latin typeface="Calibri body"/>
                <a:ea typeface="Arial" panose="020B0604020202020204" pitchFamily="34" charset="0"/>
                <a:cs typeface="Calibri" panose="020F0502020204030204" pitchFamily="34" charset="0"/>
              </a:rPr>
              <a:t> before the deadline</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 mentioned on item 9 do not need to electronically register their attendance through the </a:t>
            </a:r>
            <a:r>
              <a:rPr lang="en-US" sz="2000" dirty="0" err="1">
                <a:effectLst/>
                <a:latin typeface="Calibri body"/>
                <a:ea typeface="Arial" panose="020B0604020202020204" pitchFamily="34" charset="0"/>
                <a:cs typeface="Calibri" panose="020F0502020204030204" pitchFamily="34" charset="0"/>
              </a:rPr>
              <a:t>eASY.KSEI</a:t>
            </a:r>
            <a:endParaRPr lang="en-US" sz="2000" dirty="0">
              <a:effectLst/>
              <a:latin typeface="Calibri body"/>
              <a:ea typeface="Arial" panose="020B0604020202020204" pitchFamily="34" charset="0"/>
              <a:cs typeface="Calibri" panose="020F0502020204030204" pitchFamily="34" charset="0"/>
            </a:endParaRP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 on the Meeting’s date. Shares’ ownership will be automatically calculated as an attendance</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quorum and submitted votes will be automatically counted during the Meeting’s voting process.</a:t>
            </a:r>
          </a:p>
          <a:p>
            <a:pPr marL="0" lvl="0" indent="0" defTabSz="363538">
              <a:buNone/>
            </a:pPr>
            <a:r>
              <a:rPr lang="en-US" sz="2000" dirty="0">
                <a:effectLst/>
                <a:latin typeface="Calibri body"/>
                <a:ea typeface="Arial" panose="020B0604020202020204" pitchFamily="34" charset="0"/>
                <a:cs typeface="Calibri" panose="020F0502020204030204" pitchFamily="34" charset="0"/>
              </a:rPr>
              <a:t>	     6. </a:t>
            </a: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Delay or electronic registration failures, as mentioned in points number </a:t>
            </a:r>
            <a:r>
              <a:rPr lang="en-US" sz="2000" dirty="0" err="1">
                <a:effectLst/>
                <a:latin typeface="Calibri body"/>
                <a:ea typeface="Arial" panose="020B0604020202020204" pitchFamily="34" charset="0"/>
                <a:cs typeface="Calibri" panose="020F0502020204030204" pitchFamily="34" charset="0"/>
              </a:rPr>
              <a:t>i</a:t>
            </a:r>
            <a:r>
              <a:rPr lang="en-US" sz="2000" dirty="0">
                <a:effectLst/>
                <a:latin typeface="Calibri body"/>
                <a:ea typeface="Arial" panose="020B0604020202020204" pitchFamily="34" charset="0"/>
                <a:cs typeface="Calibri" panose="020F0502020204030204" pitchFamily="34" charset="0"/>
              </a:rPr>
              <a:t>-iv, for whatever reason</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that cause Shareholders or their representatives to not be able to electronically attend the</a:t>
            </a:r>
          </a:p>
          <a:p>
            <a:pPr marL="0" lvl="0" indent="0" defTabSz="363538">
              <a:buNone/>
            </a:pPr>
            <a:r>
              <a:rPr lang="en-US" sz="2000" dirty="0">
                <a:latin typeface="Calibri body"/>
                <a:ea typeface="Arial" panose="020B0604020202020204" pitchFamily="34" charset="0"/>
                <a:cs typeface="Calibri" panose="020F0502020204030204" pitchFamily="34" charset="0"/>
              </a:rPr>
              <a:t>                   </a:t>
            </a:r>
            <a:r>
              <a:rPr lang="en-US" sz="2000" dirty="0">
                <a:effectLst/>
                <a:latin typeface="Calibri body"/>
                <a:ea typeface="Arial" panose="020B0604020202020204" pitchFamily="34" charset="0"/>
                <a:cs typeface="Calibri" panose="020F0502020204030204" pitchFamily="34" charset="0"/>
              </a:rPr>
              <a:t> Meeting, will prevent their shares from being counted as a quorum for the Meeting..</a:t>
            </a:r>
            <a:endParaRPr lang="en-ID" sz="2000" dirty="0">
              <a:effectLst/>
              <a:latin typeface="Calibri body"/>
              <a:ea typeface="Arial" panose="020B0604020202020204" pitchFamily="34" charset="0"/>
              <a:cs typeface="Calibri" panose="020F0502020204030204" pitchFamily="34" charset="0"/>
            </a:endParaRPr>
          </a:p>
          <a:p>
            <a:pPr marL="0" lvl="0" indent="0" defTabSz="363538">
              <a:buNone/>
            </a:pPr>
            <a:endParaRPr lang="en-ID" sz="2000" dirty="0">
              <a:highlight>
                <a:srgbClr val="FFFF00"/>
              </a:highlight>
              <a:latin typeface="Calibri body"/>
              <a:ea typeface="Arial" panose="020B0604020202020204" pitchFamily="34" charset="0"/>
              <a:cs typeface="Calibri" panose="020F0502020204030204" pitchFamily="34" charset="0"/>
            </a:endParaRPr>
          </a:p>
          <a:p>
            <a:pPr marL="0" indent="0" defTabSz="363538">
              <a:buNone/>
            </a:pPr>
            <a:r>
              <a:rPr lang="en-US" sz="2000" dirty="0">
                <a:latin typeface="Calibri body"/>
              </a:rPr>
              <a:t>3.    The meeting shall be held in Indonesian language.</a:t>
            </a:r>
          </a:p>
          <a:p>
            <a:pPr marL="0" indent="0">
              <a:buNone/>
            </a:pPr>
            <a:endParaRPr lang="en-US" sz="2000" dirty="0">
              <a:highlight>
                <a:srgbClr val="FFFF00"/>
              </a:highlight>
              <a:latin typeface="Calibri body"/>
            </a:endParaRPr>
          </a:p>
          <a:p>
            <a:pPr marL="536575" lvl="0" indent="-536575">
              <a:buNone/>
              <a:tabLst>
                <a:tab pos="363538" algn="l"/>
              </a:tabLst>
            </a:pPr>
            <a:r>
              <a:rPr lang="en-US" sz="2000" dirty="0">
                <a:latin typeface="Calibri body"/>
              </a:rPr>
              <a:t>4.    a. The meeting is chaired by a member of the Board of Commissioners who is appointed by the Board of Commissioners of the Company.</a:t>
            </a:r>
          </a:p>
          <a:p>
            <a:pPr marL="0" indent="0" defTabSz="363538">
              <a:buNone/>
              <a:tabLst>
                <a:tab pos="363538" algn="l"/>
                <a:tab pos="536575" algn="l"/>
              </a:tabLst>
            </a:pPr>
            <a:r>
              <a:rPr lang="en-US" sz="2000" dirty="0">
                <a:latin typeface="Calibri body"/>
              </a:rPr>
              <a:t>       b. The Chairperson of the Meeting is responsible for the smooth running of the Meeting.</a:t>
            </a:r>
          </a:p>
          <a:p>
            <a:pPr marL="261938" indent="-261938">
              <a:buNone/>
              <a:tabLst>
                <a:tab pos="363538" algn="l"/>
                <a:tab pos="536575" algn="l"/>
              </a:tabLst>
            </a:pPr>
            <a:r>
              <a:rPr lang="en-US" sz="2000" dirty="0">
                <a:latin typeface="Calibri body"/>
              </a:rPr>
              <a:t>       c. The Chairperson of the Meeting reserves the right to take steps that are deemed necessary so that the 	   	  	Meeting can run smoothly and orderly so that it can fulfill its purpose.</a:t>
            </a:r>
          </a:p>
          <a:p>
            <a:pPr marL="363538" indent="0" algn="just">
              <a:buNone/>
            </a:pPr>
            <a:endParaRPr lang="en-US" sz="1400" dirty="0">
              <a:latin typeface="+mj-lt"/>
            </a:endParaRP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a:buAutoNum type="alphaLcPeriod"/>
            </a:pPr>
            <a:endParaRPr lang="en-ID" sz="1600" dirty="0"/>
          </a:p>
        </p:txBody>
      </p:sp>
    </p:spTree>
    <p:extLst>
      <p:ext uri="{BB962C8B-B14F-4D97-AF65-F5344CB8AC3E}">
        <p14:creationId xmlns:p14="http://schemas.microsoft.com/office/powerpoint/2010/main" val="371969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8892480" cy="6048672"/>
          </a:xfrm>
        </p:spPr>
        <p:txBody>
          <a:bodyPr>
            <a:normAutofit fontScale="25000" lnSpcReduction="20000"/>
          </a:bodyPr>
          <a:lstStyle/>
          <a:p>
            <a:pPr marL="457200" lvl="1" indent="0" algn="just">
              <a:lnSpc>
                <a:spcPct val="120000"/>
              </a:lnSpc>
              <a:buSzPts val="1000"/>
              <a:buNone/>
            </a:pPr>
            <a:endParaRPr lang="en-US" sz="5200" dirty="0">
              <a:solidFill>
                <a:srgbClr val="000000"/>
              </a:solidFill>
              <a:highlight>
                <a:srgbClr val="FFFF00"/>
              </a:highlight>
              <a:latin typeface="Calibri body"/>
              <a:ea typeface="Arial" panose="020B0604020202020204" pitchFamily="34" charset="0"/>
            </a:endParaRPr>
          </a:p>
          <a:p>
            <a:pPr marL="457200" lvl="1" indent="0" algn="just">
              <a:lnSpc>
                <a:spcPct val="120000"/>
              </a:lnSpc>
              <a:buSzPts val="1000"/>
              <a:buNone/>
            </a:pPr>
            <a:r>
              <a:rPr lang="en-US" sz="5200" dirty="0">
                <a:solidFill>
                  <a:srgbClr val="000000"/>
                </a:solidFill>
                <a:latin typeface="Calibri body"/>
                <a:ea typeface="Arial" panose="020B0604020202020204" pitchFamily="34" charset="0"/>
              </a:rPr>
              <a:t>5</a:t>
            </a:r>
            <a:r>
              <a:rPr lang="en-US" sz="5200" dirty="0">
                <a:solidFill>
                  <a:srgbClr val="000000"/>
                </a:solidFill>
                <a:effectLst/>
                <a:latin typeface="Calibri body"/>
                <a:ea typeface="Arial" panose="020B0604020202020204" pitchFamily="34" charset="0"/>
              </a:rPr>
              <a:t>. Procedures for Questions and/or Opinion Submission:</a:t>
            </a:r>
            <a:r>
              <a:rPr lang="id-ID" sz="5200" dirty="0">
                <a:latin typeface="Calibri body"/>
              </a:rPr>
              <a:t> </a:t>
            </a:r>
            <a:r>
              <a:rPr lang="en-US" sz="5200" dirty="0">
                <a:latin typeface="Calibri body"/>
              </a:rPr>
              <a:t> </a:t>
            </a:r>
          </a:p>
          <a:p>
            <a:pPr lvl="1" algn="just">
              <a:lnSpc>
                <a:spcPct val="120000"/>
              </a:lnSpc>
              <a:buSzPts val="1000"/>
              <a:buFont typeface="Wingdings" panose="05000000000000000000" pitchFamily="2" charset="2"/>
              <a:buChar char="q"/>
            </a:pPr>
            <a:r>
              <a:rPr lang="en-US" sz="5200" dirty="0">
                <a:latin typeface="Calibri body"/>
              </a:rPr>
              <a:t>In each of the Meeting Agenda, an opportunity is given to submit questions and/or opinions. </a:t>
            </a:r>
          </a:p>
          <a:p>
            <a:pPr lvl="1" algn="just">
              <a:lnSpc>
                <a:spcPct val="120000"/>
              </a:lnSpc>
              <a:buSzPts val="1000"/>
              <a:buFont typeface="Wingdings" panose="05000000000000000000" pitchFamily="2" charset="2"/>
              <a:buChar char="q"/>
            </a:pPr>
            <a:r>
              <a:rPr lang="en-US" sz="5200" dirty="0">
                <a:latin typeface="Calibri body"/>
              </a:rPr>
              <a:t>Limited to only 10 minutes for each Meeting Agenda.</a:t>
            </a:r>
          </a:p>
          <a:p>
            <a:pPr lvl="1" algn="just">
              <a:lnSpc>
                <a:spcPct val="120000"/>
              </a:lnSpc>
              <a:buSzPts val="1000"/>
              <a:buFont typeface="Wingdings" panose="05000000000000000000" pitchFamily="2" charset="2"/>
              <a:buChar char="q"/>
            </a:pPr>
            <a:r>
              <a:rPr lang="en-US" sz="5200" dirty="0">
                <a:latin typeface="Calibri body"/>
              </a:rPr>
              <a:t>Questions can only be asked by the shareholders or their legal proxies at a specified time after the completion of the presentation of the Meeting Agenda and prior to voting. The questions asked must relate directly to the agenda being discussed.</a:t>
            </a:r>
          </a:p>
          <a:p>
            <a:pPr marL="457200" lvl="1" indent="0" algn="just">
              <a:lnSpc>
                <a:spcPct val="120000"/>
              </a:lnSpc>
              <a:buSzPts val="1000"/>
              <a:buNone/>
            </a:pPr>
            <a:r>
              <a:rPr lang="en-US" sz="5200" dirty="0">
                <a:latin typeface="Calibri body"/>
              </a:rPr>
              <a:t>Submissions for Questions and/or Opinion shall be done by the means of:</a:t>
            </a:r>
          </a:p>
          <a:p>
            <a:pPr marL="457200" lvl="1" indent="0" algn="just">
              <a:lnSpc>
                <a:spcPct val="120000"/>
              </a:lnSpc>
              <a:buSzPts val="1000"/>
              <a:buNone/>
            </a:pPr>
            <a:r>
              <a:rPr lang="en-US" sz="5200" dirty="0">
                <a:solidFill>
                  <a:srgbClr val="000000"/>
                </a:solidFill>
                <a:effectLst/>
                <a:latin typeface="Calibri body"/>
                <a:ea typeface="Arial" panose="020B0604020202020204" pitchFamily="34" charset="0"/>
              </a:rPr>
              <a:t>a.  </a:t>
            </a:r>
            <a:r>
              <a:rPr lang="en-US" sz="5200" dirty="0">
                <a:solidFill>
                  <a:srgbClr val="000000"/>
                </a:solidFill>
                <a:latin typeface="Calibri body"/>
                <a:ea typeface="Arial" panose="020B0604020202020204" pitchFamily="34" charset="0"/>
              </a:rPr>
              <a:t>Direct Submission Process</a:t>
            </a:r>
            <a:endParaRPr lang="en-US" sz="5200" dirty="0">
              <a:solidFill>
                <a:srgbClr val="000000"/>
              </a:solidFill>
              <a:effectLst/>
              <a:latin typeface="Calibri body"/>
              <a:ea typeface="Arial" panose="020B0604020202020204" pitchFamily="34" charset="0"/>
            </a:endParaRPr>
          </a:p>
          <a:p>
            <a:pPr marL="457200" lvl="1" indent="0" algn="just">
              <a:lnSpc>
                <a:spcPct val="120000"/>
              </a:lnSpc>
              <a:buSzPts val="1000"/>
              <a:buNone/>
            </a:pPr>
            <a:r>
              <a:rPr lang="en-US" sz="5200" dirty="0">
                <a:effectLst/>
                <a:latin typeface="Calibri body"/>
                <a:ea typeface="Times New Roman" panose="02020603050405020304" pitchFamily="18" charset="0"/>
              </a:rPr>
              <a:t>     1. 	Questions can be asked orally or in writing and the microphone shall be provided onsite. </a:t>
            </a:r>
            <a:endParaRPr lang="en-ID" sz="5200" dirty="0">
              <a:latin typeface="Calibri body"/>
              <a:ea typeface="Times New Roman" panose="02020603050405020304" pitchFamily="18" charset="0"/>
            </a:endParaRPr>
          </a:p>
          <a:p>
            <a:pPr marL="457200" lvl="1" indent="0" algn="just">
              <a:lnSpc>
                <a:spcPct val="120000"/>
              </a:lnSpc>
              <a:buSzPts val="1000"/>
              <a:buNone/>
            </a:pPr>
            <a:r>
              <a:rPr lang="en-ID" sz="5200" dirty="0">
                <a:effectLst/>
                <a:latin typeface="Calibri body"/>
                <a:ea typeface="Times New Roman" panose="02020603050405020304" pitchFamily="18" charset="0"/>
                <a:cs typeface="Times New Roman" panose="02020603050405020304" pitchFamily="18" charset="0"/>
              </a:rPr>
              <a:t>     2. 	</a:t>
            </a:r>
            <a:r>
              <a:rPr lang="en-US" sz="5200" dirty="0">
                <a:latin typeface="Calibri body"/>
                <a:ea typeface="Times New Roman" panose="02020603050405020304" pitchFamily="18" charset="0"/>
                <a:cs typeface="Times New Roman" panose="02020603050405020304" pitchFamily="18" charset="0"/>
              </a:rPr>
              <a:t>Before</a:t>
            </a:r>
            <a:r>
              <a:rPr lang="en-US" sz="5200" dirty="0">
                <a:effectLst/>
                <a:latin typeface="Calibri body"/>
                <a:ea typeface="Times New Roman" panose="02020603050405020304" pitchFamily="18" charset="0"/>
                <a:cs typeface="Times New Roman" panose="02020603050405020304" pitchFamily="18" charset="0"/>
              </a:rPr>
              <a:t> asking questions, shareholders are asked to state their names and addresses as well as the number of shares 	owned or represented</a:t>
            </a:r>
            <a:endParaRPr lang="en-US" sz="5200" dirty="0">
              <a:solidFill>
                <a:srgbClr val="000000"/>
              </a:solidFill>
              <a:effectLst/>
              <a:latin typeface="Calibri body"/>
              <a:ea typeface="Arial" panose="020B0604020202020204" pitchFamily="34" charset="0"/>
            </a:endParaRPr>
          </a:p>
          <a:p>
            <a:pPr marL="457200" lvl="1" indent="0" algn="just">
              <a:lnSpc>
                <a:spcPct val="120000"/>
              </a:lnSpc>
              <a:buSzPts val="1000"/>
              <a:buNone/>
            </a:pPr>
            <a:r>
              <a:rPr lang="en-US" sz="5200" dirty="0">
                <a:solidFill>
                  <a:srgbClr val="000000"/>
                </a:solidFill>
                <a:effectLst/>
                <a:latin typeface="Calibri body"/>
                <a:ea typeface="Arial" panose="020B0604020202020204" pitchFamily="34" charset="0"/>
              </a:rPr>
              <a:t>b. Electronic Statements or Opinions Submission Process </a:t>
            </a:r>
            <a:endParaRPr lang="en-ID" sz="5200" dirty="0">
              <a:solidFill>
                <a:srgbClr val="000000"/>
              </a:solidFill>
              <a:latin typeface="Calibri body"/>
              <a:ea typeface="Arial" panose="020B0604020202020204" pitchFamily="34" charset="0"/>
            </a:endParaRPr>
          </a:p>
          <a:p>
            <a:pPr marL="457200" lvl="1" indent="0">
              <a:lnSpc>
                <a:spcPct val="120000"/>
              </a:lnSpc>
              <a:buSzPts val="1000"/>
              <a:buNone/>
            </a:pPr>
            <a:r>
              <a:rPr lang="en-US" sz="5200" dirty="0">
                <a:effectLst/>
                <a:latin typeface="Calibri body"/>
                <a:ea typeface="Arial" panose="020B0604020202020204" pitchFamily="34" charset="0"/>
              </a:rPr>
              <a:t>       1. Shareholders or their representatives are provided 3 (three) opportunities to present their questions and/or</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opinions in discussion in each Meeting agendas. Questions and/or opinions on each of the Meeting agendas can be</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submitted in writing by the Shareholders or their representatives through the chat feature in the ‘Electronic</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Opinions’ made available in the E-Meeting Hall screen of the </a:t>
            </a:r>
            <a:r>
              <a:rPr lang="en-US" sz="5200" dirty="0" err="1">
                <a:effectLst/>
                <a:latin typeface="Calibri body"/>
                <a:ea typeface="Arial" panose="020B0604020202020204" pitchFamily="34" charset="0"/>
              </a:rPr>
              <a:t>eASY.KSEI</a:t>
            </a:r>
            <a:r>
              <a:rPr lang="en-US" sz="5200" dirty="0">
                <a:effectLst/>
                <a:latin typeface="Calibri body"/>
                <a:ea typeface="Arial" panose="020B0604020202020204" pitchFamily="34" charset="0"/>
              </a:rPr>
              <a:t>. Questions and/or opinions can be given as</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long as the Meeting’s status in the ‘General Meeting Flow Text’ status is written as “Discussion started for agenda  </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item no. [   ]”</a:t>
            </a:r>
            <a:r>
              <a:rPr lang="en-ID" sz="5200" dirty="0">
                <a:effectLst/>
                <a:latin typeface="Calibri body"/>
                <a:ea typeface="Arial" panose="020B0604020202020204" pitchFamily="34" charset="0"/>
              </a:rPr>
              <a:t>      </a:t>
            </a:r>
          </a:p>
          <a:p>
            <a:pPr marL="457200" lvl="1" indent="0">
              <a:lnSpc>
                <a:spcPct val="120000"/>
              </a:lnSpc>
              <a:buSzPts val="1000"/>
              <a:buNone/>
            </a:pPr>
            <a:r>
              <a:rPr lang="en-ID" sz="5200" dirty="0">
                <a:effectLst/>
                <a:latin typeface="Calibri body"/>
                <a:ea typeface="Arial" panose="020B0604020202020204" pitchFamily="34" charset="0"/>
              </a:rPr>
              <a:t>       </a:t>
            </a:r>
            <a:r>
              <a:rPr lang="en-US" sz="5200" dirty="0">
                <a:effectLst/>
                <a:latin typeface="Calibri body"/>
                <a:ea typeface="Arial" panose="020B0604020202020204" pitchFamily="34" charset="0"/>
              </a:rPr>
              <a:t>2. The mechanism of handling questions and / or opinions through 'Electronic Opinion' screen in the </a:t>
            </a:r>
            <a:r>
              <a:rPr lang="en-US" sz="5200" dirty="0" err="1">
                <a:effectLst/>
                <a:latin typeface="Calibri body"/>
                <a:ea typeface="Arial" panose="020B0604020202020204" pitchFamily="34" charset="0"/>
              </a:rPr>
              <a:t>eASY.KSEI</a:t>
            </a:r>
            <a:r>
              <a:rPr lang="en-US" sz="5200" dirty="0">
                <a:effectLst/>
                <a:latin typeface="Calibri body"/>
                <a:ea typeface="Arial" panose="020B0604020202020204" pitchFamily="34" charset="0"/>
              </a:rPr>
              <a:t> is</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determined by the respective Company and will be included in the Company’s Meeting Guidelines through the</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t>
            </a:r>
            <a:r>
              <a:rPr lang="en-US" sz="5200" dirty="0" err="1">
                <a:effectLst/>
                <a:latin typeface="Calibri body"/>
                <a:ea typeface="Arial" panose="020B0604020202020204" pitchFamily="34" charset="0"/>
              </a:rPr>
              <a:t>eASY.KSEI</a:t>
            </a:r>
            <a:r>
              <a:rPr lang="en-US" sz="5200" dirty="0">
                <a:effectLst/>
                <a:latin typeface="Calibri body"/>
                <a:ea typeface="Arial" panose="020B0604020202020204" pitchFamily="34" charset="0"/>
              </a:rPr>
              <a:t>.</a:t>
            </a:r>
            <a:r>
              <a:rPr lang="en-ID" sz="5200" dirty="0">
                <a:effectLst/>
                <a:latin typeface="Calibri body"/>
                <a:ea typeface="Arial" panose="020B0604020202020204" pitchFamily="34" charset="0"/>
              </a:rPr>
              <a:t> </a:t>
            </a:r>
          </a:p>
          <a:p>
            <a:pPr marL="457200" lvl="1" indent="0">
              <a:lnSpc>
                <a:spcPct val="120000"/>
              </a:lnSpc>
              <a:buSzPts val="1000"/>
              <a:buNone/>
            </a:pPr>
            <a:r>
              <a:rPr lang="en-ID" sz="5200" dirty="0">
                <a:effectLst/>
                <a:latin typeface="Calibri body"/>
                <a:ea typeface="Arial" panose="020B0604020202020204" pitchFamily="34" charset="0"/>
              </a:rPr>
              <a:t>      3.  </a:t>
            </a:r>
            <a:r>
              <a:rPr lang="en-US" sz="5200" dirty="0">
                <a:effectLst/>
                <a:latin typeface="Calibri body"/>
                <a:ea typeface="Arial" panose="020B0604020202020204" pitchFamily="34" charset="0"/>
              </a:rPr>
              <a:t>Shareholders’ representatives who electronically attend the Meeting and submit a question and/or opinion during</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a discussion session of one of the Meeting agendas are required to type in the name of the shareholder and amount</a:t>
            </a:r>
          </a:p>
          <a:p>
            <a:pPr marL="457200" lvl="1" indent="0">
              <a:lnSpc>
                <a:spcPct val="120000"/>
              </a:lnSpc>
              <a:buSzPts val="1000"/>
              <a:buNone/>
            </a:pPr>
            <a:r>
              <a:rPr lang="en-US" sz="5200" dirty="0">
                <a:latin typeface="Calibri body"/>
                <a:ea typeface="Arial" panose="020B0604020202020204" pitchFamily="34" charset="0"/>
              </a:rPr>
              <a:t>         </a:t>
            </a:r>
            <a:r>
              <a:rPr lang="en-US" sz="5200" dirty="0">
                <a:effectLst/>
                <a:latin typeface="Calibri body"/>
                <a:ea typeface="Arial" panose="020B0604020202020204" pitchFamily="34" charset="0"/>
              </a:rPr>
              <a:t>  of shares they represent first before they write their respective questions and/or opinions..</a:t>
            </a:r>
            <a:endParaRPr lang="en-US" sz="5200" dirty="0">
              <a:latin typeface="Calibri body"/>
            </a:endParaRPr>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marL="0" indent="0">
              <a:buNone/>
            </a:pPr>
            <a:endParaRPr lang="en-US" sz="4800" dirty="0"/>
          </a:p>
          <a:p>
            <a:pPr>
              <a:buAutoNum type="alphaLcPeriod"/>
            </a:pPr>
            <a:endParaRPr lang="en-ID" sz="1600" dirty="0"/>
          </a:p>
        </p:txBody>
      </p:sp>
    </p:spTree>
    <p:extLst>
      <p:ext uri="{BB962C8B-B14F-4D97-AF65-F5344CB8AC3E}">
        <p14:creationId xmlns:p14="http://schemas.microsoft.com/office/powerpoint/2010/main" val="991807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F6E2120-F5B5-4C9A-B428-E782C01E305A}"/>
              </a:ext>
            </a:extLst>
          </p:cNvPr>
          <p:cNvSpPr txBox="1"/>
          <p:nvPr/>
        </p:nvSpPr>
        <p:spPr>
          <a:xfrm>
            <a:off x="-180528" y="620688"/>
            <a:ext cx="8928992" cy="3953070"/>
          </a:xfrm>
          <a:prstGeom prst="rect">
            <a:avLst/>
          </a:prstGeom>
          <a:noFill/>
        </p:spPr>
        <p:txBody>
          <a:bodyPr wrap="square">
            <a:spAutoFit/>
          </a:bodyPr>
          <a:lstStyle/>
          <a:p>
            <a:pPr lvl="1" algn="just">
              <a:lnSpc>
                <a:spcPct val="120000"/>
              </a:lnSpc>
              <a:buSzPts val="1000"/>
            </a:pPr>
            <a:r>
              <a:rPr lang="en-US" sz="1400" dirty="0">
                <a:solidFill>
                  <a:srgbClr val="000000"/>
                </a:solidFill>
                <a:effectLst/>
                <a:latin typeface="Arial" panose="020B0604020202020204" pitchFamily="34" charset="0"/>
                <a:ea typeface="Arial" panose="020B0604020202020204" pitchFamily="34" charset="0"/>
              </a:rPr>
              <a:t>6</a:t>
            </a:r>
            <a:r>
              <a:rPr lang="en-US" sz="1400" dirty="0">
                <a:solidFill>
                  <a:srgbClr val="000000"/>
                </a:solidFill>
                <a:effectLst/>
                <a:latin typeface="Calibri body"/>
                <a:ea typeface="Arial" panose="020B0604020202020204" pitchFamily="34" charset="0"/>
              </a:rPr>
              <a:t>. Voting</a:t>
            </a:r>
            <a:endParaRPr lang="en-ID" sz="1400" dirty="0">
              <a:solidFill>
                <a:srgbClr val="000000"/>
              </a:solidFill>
              <a:effectLst/>
              <a:latin typeface="Calibri body"/>
              <a:ea typeface="Arial" panose="020B0604020202020204" pitchFamily="34" charset="0"/>
            </a:endParaRPr>
          </a:p>
          <a:p>
            <a:pPr marL="1143000" lvl="2" indent="-228600" algn="just">
              <a:lnSpc>
                <a:spcPct val="120000"/>
              </a:lnSpc>
              <a:buFont typeface="+mj-lt"/>
              <a:buAutoNum type="romanLcPeriod"/>
              <a:tabLst>
                <a:tab pos="1371600" algn="l"/>
              </a:tabLst>
            </a:pPr>
            <a:r>
              <a:rPr lang="en-US" sz="1400" dirty="0">
                <a:solidFill>
                  <a:srgbClr val="000000"/>
                </a:solidFill>
                <a:effectLst/>
                <a:latin typeface="Calibri body"/>
                <a:ea typeface="Arial" panose="020B0604020202020204" pitchFamily="34" charset="0"/>
              </a:rPr>
              <a:t>The voting process will be conducted electronically through the E-Meeting Hall menu, Live Broadcasting submenu of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a:t>
            </a:r>
          </a:p>
          <a:p>
            <a:pPr marL="1143000" lvl="2" indent="-228600" algn="just">
              <a:lnSpc>
                <a:spcPct val="120000"/>
              </a:lnSpc>
              <a:buFont typeface="+mj-lt"/>
              <a:buAutoNum type="romanLcPeriod"/>
              <a:tabLst>
                <a:tab pos="1371600" algn="l"/>
              </a:tabLst>
            </a:pPr>
            <a:r>
              <a:rPr lang="en-US" sz="1400" dirty="0">
                <a:solidFill>
                  <a:srgbClr val="000000"/>
                </a:solidFill>
                <a:effectLst/>
                <a:latin typeface="Calibri body"/>
                <a:ea typeface="Arial" panose="020B0604020202020204" pitchFamily="34" charset="0"/>
              </a:rPr>
              <a:t>Shareholders or their representatives who have not submitted their votes on the particular Meeting agenda, as mentioned in item 11 letter a number 2.c.1, are given an opportunity to submit their votes as the Company opens the voting period in the E-Meeting Hall screen of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After the electronic voting period for one of the Meeting agendas is started, the system will automatically count down the voting time by a maximum of 5 (five) minutes. During the electronic voting time, a “Voting for Agenda item no [   ] has started” status would be displayed at the ‘General Meeting Flow Text’ column. Shareholders or their representatives who have not submitted their votes during a specific Meeting agenda after the ‘General Meeting Flow Text’ column’s status has changed to “Voting for Agenda item no [   ] has ended” will be considered to give an Abstain vote for the related Meeting agenda.</a:t>
            </a:r>
          </a:p>
          <a:p>
            <a:pPr marL="1143000" lvl="2" indent="-228600" algn="just">
              <a:lnSpc>
                <a:spcPct val="120000"/>
              </a:lnSpc>
              <a:buFont typeface="+mj-lt"/>
              <a:buAutoNum type="romanLcPeriod"/>
              <a:tabLst>
                <a:tab pos="1371600" algn="l"/>
              </a:tabLst>
            </a:pPr>
            <a:r>
              <a:rPr lang="en-US" sz="1400" dirty="0">
                <a:solidFill>
                  <a:srgbClr val="000000"/>
                </a:solidFill>
                <a:effectLst/>
                <a:latin typeface="Calibri body"/>
                <a:ea typeface="Arial" panose="020B0604020202020204" pitchFamily="34" charset="0"/>
              </a:rPr>
              <a:t>The voting time in </a:t>
            </a:r>
            <a:r>
              <a:rPr lang="en-US" sz="1400" dirty="0" err="1">
                <a:solidFill>
                  <a:srgbClr val="000000"/>
                </a:solidFill>
                <a:effectLst/>
                <a:latin typeface="Calibri body"/>
                <a:ea typeface="Arial" panose="020B0604020202020204" pitchFamily="34" charset="0"/>
              </a:rPr>
              <a:t>th</a:t>
            </a:r>
            <a:r>
              <a:rPr lang="en-US" sz="1400" dirty="0">
                <a:solidFill>
                  <a:srgbClr val="000000"/>
                </a:solidFill>
                <a:effectLst/>
                <a:latin typeface="Calibri body"/>
                <a:ea typeface="Arial" panose="020B0604020202020204" pitchFamily="34" charset="0"/>
              </a:rPr>
              <a:t> electronic voting process is a standardized time set by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Each Company can set their own policies on electronic voting time for each of their Meeting agendas (with a maximum of five minutes per Meeting agenda) and include them in the Meeting’s Guideline through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a:t>
            </a:r>
          </a:p>
        </p:txBody>
      </p:sp>
    </p:spTree>
    <p:extLst>
      <p:ext uri="{BB962C8B-B14F-4D97-AF65-F5344CB8AC3E}">
        <p14:creationId xmlns:p14="http://schemas.microsoft.com/office/powerpoint/2010/main" val="17204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5D400961-ACEB-49C5-96FF-87CCC1926C07}"/>
              </a:ext>
            </a:extLst>
          </p:cNvPr>
          <p:cNvSpPr>
            <a:spLocks noChangeArrowheads="1"/>
          </p:cNvSpPr>
          <p:nvPr/>
        </p:nvSpPr>
        <p:spPr bwMode="auto">
          <a:xfrm>
            <a:off x="-108520" y="193728"/>
            <a:ext cx="8856984" cy="56169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3538" indent="-276225">
              <a:tabLst>
                <a:tab pos="363538" algn="l"/>
              </a:tabLst>
            </a:pPr>
            <a:endParaRPr lang="en-ID" sz="1200" dirty="0">
              <a:latin typeface="+mj-lt"/>
            </a:endParaRPr>
          </a:p>
          <a:p>
            <a:pPr lvl="1" algn="just">
              <a:lnSpc>
                <a:spcPct val="120000"/>
              </a:lnSpc>
              <a:buSzPts val="1000"/>
            </a:pPr>
            <a:r>
              <a:rPr lang="en-US" sz="1400" dirty="0">
                <a:solidFill>
                  <a:srgbClr val="000000"/>
                </a:solidFill>
                <a:latin typeface="Calibri body"/>
                <a:ea typeface="Arial" panose="020B0604020202020204" pitchFamily="34" charset="0"/>
              </a:rPr>
              <a:t>7</a:t>
            </a:r>
            <a:r>
              <a:rPr lang="en-US" sz="1400" dirty="0">
                <a:solidFill>
                  <a:srgbClr val="000000"/>
                </a:solidFill>
                <a:effectLst/>
                <a:latin typeface="Calibri body"/>
                <a:ea typeface="Arial" panose="020B0604020202020204" pitchFamily="34" charset="0"/>
              </a:rPr>
              <a:t>.    Live Broadcast of The Meeting</a:t>
            </a:r>
          </a:p>
          <a:p>
            <a:pPr lvl="1" algn="just">
              <a:lnSpc>
                <a:spcPct val="120000"/>
              </a:lnSpc>
              <a:buSzPts val="1000"/>
            </a:pP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i</a:t>
            </a:r>
            <a:r>
              <a:rPr lang="en-US" sz="1400" dirty="0">
                <a:solidFill>
                  <a:srgbClr val="000000"/>
                </a:solidFill>
                <a:effectLst/>
                <a:latin typeface="Calibri body"/>
                <a:ea typeface="Arial" panose="020B0604020202020204" pitchFamily="34" charset="0"/>
              </a:rPr>
              <a:t>.	Shareholders or their representatives who have been registered in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no later than the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deadline mentioned on item b can watch the Meeting live via Zoom in webinar format by accessing the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menu, submenu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in the </a:t>
            </a:r>
            <a:r>
              <a:rPr lang="en-US" sz="1400" dirty="0" err="1">
                <a:solidFill>
                  <a:srgbClr val="000000"/>
                </a:solidFill>
                <a:effectLst/>
                <a:latin typeface="Calibri body"/>
                <a:ea typeface="Arial" panose="020B0604020202020204" pitchFamily="34" charset="0"/>
              </a:rPr>
              <a:t>AKSes</a:t>
            </a:r>
            <a:r>
              <a:rPr lang="en-US" sz="1400" dirty="0">
                <a:solidFill>
                  <a:srgbClr val="000000"/>
                </a:solidFill>
                <a:effectLst/>
                <a:latin typeface="Calibri body"/>
                <a:ea typeface="Arial" panose="020B0604020202020204" pitchFamily="34" charset="0"/>
              </a:rPr>
              <a:t> facility (https://akses.ksei.co.id/).</a:t>
            </a:r>
          </a:p>
          <a:p>
            <a:pPr lvl="1" algn="just">
              <a:lnSpc>
                <a:spcPct val="120000"/>
              </a:lnSpc>
              <a:buSzPts val="1000"/>
            </a:pPr>
            <a:r>
              <a:rPr lang="en-US" sz="1400" dirty="0">
                <a:solidFill>
                  <a:srgbClr val="000000"/>
                </a:solidFill>
                <a:effectLst/>
                <a:latin typeface="Calibri body"/>
                <a:ea typeface="Arial" panose="020B0604020202020204" pitchFamily="34" charset="0"/>
              </a:rPr>
              <a:t>      ii.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has a capacity of 500 participants provided in a first come, first serve basis. </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Shareholders or their representatives who could not be accommodated in the Meeting’s broadcast are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still considered to have electronically attended the Meeting and their share ownerships and votes are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still counted, as long as they have registered through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as specified above in item 11 letter </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a number </a:t>
            </a:r>
            <a:r>
              <a:rPr lang="en-US" sz="1400" dirty="0" err="1">
                <a:solidFill>
                  <a:srgbClr val="000000"/>
                </a:solidFill>
                <a:effectLst/>
                <a:latin typeface="Calibri body"/>
                <a:ea typeface="Arial" panose="020B0604020202020204" pitchFamily="34" charset="0"/>
              </a:rPr>
              <a:t>i</a:t>
            </a:r>
            <a:r>
              <a:rPr lang="en-US" sz="1400" dirty="0">
                <a:solidFill>
                  <a:srgbClr val="000000"/>
                </a:solidFill>
                <a:effectLst/>
                <a:latin typeface="Calibri body"/>
                <a:ea typeface="Arial" panose="020B0604020202020204" pitchFamily="34" charset="0"/>
              </a:rPr>
              <a:t> - v.</a:t>
            </a:r>
          </a:p>
          <a:p>
            <a:pPr lvl="1" algn="just">
              <a:lnSpc>
                <a:spcPct val="120000"/>
              </a:lnSpc>
              <a:buSzPts val="1000"/>
            </a:pPr>
            <a:r>
              <a:rPr lang="en-US" sz="1400" dirty="0">
                <a:solidFill>
                  <a:srgbClr val="000000"/>
                </a:solidFill>
                <a:effectLst/>
                <a:latin typeface="Calibri body"/>
                <a:ea typeface="Arial" panose="020B0604020202020204" pitchFamily="34" charset="0"/>
              </a:rPr>
              <a:t>     iii.	Shareholders or their representatives who only watch the Meeting through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but were not</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electronically registered as participants in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as specified above in item 11 letter a number </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err="1">
                <a:solidFill>
                  <a:srgbClr val="000000"/>
                </a:solidFill>
                <a:effectLst/>
                <a:latin typeface="Calibri body"/>
                <a:ea typeface="Arial" panose="020B0604020202020204" pitchFamily="34" charset="0"/>
              </a:rPr>
              <a:t>i</a:t>
            </a:r>
            <a:r>
              <a:rPr lang="en-US" sz="1400" dirty="0">
                <a:solidFill>
                  <a:srgbClr val="000000"/>
                </a:solidFill>
                <a:effectLst/>
                <a:latin typeface="Calibri body"/>
                <a:ea typeface="Arial" panose="020B0604020202020204" pitchFamily="34" charset="0"/>
              </a:rPr>
              <a:t> – v, will not be considered as a legal participant and are not counted as part of the Meeting’s quorum.</a:t>
            </a:r>
          </a:p>
          <a:p>
            <a:pPr lvl="1" algn="just">
              <a:lnSpc>
                <a:spcPct val="120000"/>
              </a:lnSpc>
              <a:buSzPts val="1000"/>
            </a:pPr>
            <a:r>
              <a:rPr lang="en-US" sz="1400" dirty="0">
                <a:solidFill>
                  <a:srgbClr val="000000"/>
                </a:solidFill>
                <a:effectLst/>
                <a:latin typeface="Calibri body"/>
                <a:ea typeface="Arial" panose="020B0604020202020204" pitchFamily="34" charset="0"/>
              </a:rPr>
              <a:t>     iv.	Shareholders or their representatives who watch the Meeting through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can use the raise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hand feature to submit questions and/or opinions during the discussion sessions for each of the Meeting</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agendas. Shareholders or their representatives can directly ask questions or voice their opinions if the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Company has allowed and activated the allow to talk feature. Mechanisms for discussion on each of the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Meeting agendas, including the use of the allow to talk feature in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 are determined by the</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Company and included in the Meeting's Guideline through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a:t>
            </a:r>
          </a:p>
          <a:p>
            <a:pPr lvl="1" algn="just">
              <a:lnSpc>
                <a:spcPct val="120000"/>
              </a:lnSpc>
              <a:buSzPts val="1000"/>
            </a:pPr>
            <a:r>
              <a:rPr lang="en-US" sz="1400" dirty="0">
                <a:solidFill>
                  <a:srgbClr val="000000"/>
                </a:solidFill>
                <a:effectLst/>
                <a:latin typeface="Calibri body"/>
                <a:ea typeface="Arial" panose="020B0604020202020204" pitchFamily="34" charset="0"/>
              </a:rPr>
              <a:t>      v.	Shareholders or their representatives are encouraged to use the Mozilla Firefox browser for the best</a:t>
            </a:r>
          </a:p>
          <a:p>
            <a:pPr lvl="1" algn="just">
              <a:lnSpc>
                <a:spcPct val="120000"/>
              </a:lnSpc>
              <a:buSzPts val="1000"/>
            </a:pPr>
            <a:r>
              <a:rPr lang="en-US" sz="1400" dirty="0">
                <a:solidFill>
                  <a:srgbClr val="000000"/>
                </a:solidFill>
                <a:latin typeface="Calibri body"/>
                <a:ea typeface="Arial" panose="020B0604020202020204" pitchFamily="34" charset="0"/>
              </a:rPr>
              <a:t>           </a:t>
            </a:r>
            <a:r>
              <a:rPr lang="en-US" sz="1400" dirty="0">
                <a:solidFill>
                  <a:srgbClr val="000000"/>
                </a:solidFill>
                <a:effectLst/>
                <a:latin typeface="Calibri body"/>
                <a:ea typeface="Arial" panose="020B0604020202020204" pitchFamily="34" charset="0"/>
              </a:rPr>
              <a:t> experience in using the </a:t>
            </a:r>
            <a:r>
              <a:rPr lang="en-US" sz="1400" dirty="0" err="1">
                <a:solidFill>
                  <a:srgbClr val="000000"/>
                </a:solidFill>
                <a:effectLst/>
                <a:latin typeface="Calibri body"/>
                <a:ea typeface="Arial" panose="020B0604020202020204" pitchFamily="34" charset="0"/>
              </a:rPr>
              <a:t>eASY.KSEI</a:t>
            </a:r>
            <a:r>
              <a:rPr lang="en-US" sz="1400" dirty="0">
                <a:solidFill>
                  <a:srgbClr val="000000"/>
                </a:solidFill>
                <a:effectLst/>
                <a:latin typeface="Calibri body"/>
                <a:ea typeface="Arial" panose="020B0604020202020204" pitchFamily="34" charset="0"/>
              </a:rPr>
              <a:t> and/or </a:t>
            </a:r>
            <a:r>
              <a:rPr lang="en-US" sz="1400" dirty="0" err="1">
                <a:solidFill>
                  <a:srgbClr val="000000"/>
                </a:solidFill>
                <a:effectLst/>
                <a:latin typeface="Calibri body"/>
                <a:ea typeface="Arial" panose="020B0604020202020204" pitchFamily="34" charset="0"/>
              </a:rPr>
              <a:t>Tayangan</a:t>
            </a:r>
            <a:r>
              <a:rPr lang="en-US" sz="1400" dirty="0">
                <a:solidFill>
                  <a:srgbClr val="000000"/>
                </a:solidFill>
                <a:effectLst/>
                <a:latin typeface="Calibri body"/>
                <a:ea typeface="Arial" panose="020B0604020202020204" pitchFamily="34" charset="0"/>
              </a:rPr>
              <a:t> RUPS.</a:t>
            </a:r>
            <a:endParaRPr lang="en-ID" sz="1400" dirty="0">
              <a:effectLst/>
              <a:latin typeface="+mj-lt"/>
              <a:ea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371600" algn="l"/>
              </a:tabLst>
            </a:pPr>
            <a:endParaRPr kumimoji="0" lang="en-US" sz="1100" b="0" i="0" u="none" strike="noStrike" cap="none" normalizeH="0" baseline="0" dirty="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173482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5D400961-ACEB-49C5-96FF-87CCC1926C07}"/>
              </a:ext>
            </a:extLst>
          </p:cNvPr>
          <p:cNvSpPr>
            <a:spLocks noChangeArrowheads="1"/>
          </p:cNvSpPr>
          <p:nvPr/>
        </p:nvSpPr>
        <p:spPr bwMode="auto">
          <a:xfrm>
            <a:off x="179512" y="242016"/>
            <a:ext cx="8712968"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3538" indent="-276225">
              <a:tabLst>
                <a:tab pos="363538" algn="l"/>
              </a:tabLst>
            </a:pPr>
            <a:endParaRPr lang="en-ID" sz="1400" dirty="0">
              <a:highlight>
                <a:srgbClr val="FFFF00"/>
              </a:highlight>
            </a:endParaRPr>
          </a:p>
          <a:p>
            <a:pPr marL="87313">
              <a:tabLst>
                <a:tab pos="363538" algn="l"/>
              </a:tabLst>
            </a:pPr>
            <a:r>
              <a:rPr lang="en-US" sz="1400" dirty="0"/>
              <a:t>8.	For the Agenda of the Annual General Meeting of Shareholders, the provisions as set forth apply in article 21 </a:t>
            </a:r>
          </a:p>
          <a:p>
            <a:pPr marL="87313">
              <a:tabLst>
                <a:tab pos="363538" algn="l"/>
              </a:tabLst>
            </a:pPr>
            <a:r>
              <a:rPr lang="en-US" sz="1400" dirty="0"/>
              <a:t> 	paragraph 9  of the Company's Articles of Association and the provisions of Article 88 paragraph 1 of Corporate 	Law no. 40 of 2007 concerning Limited Liability Companies, which requires the presence of shareholders who are 	represent at least 1/2 (half) of the total shares with voting rights legally issued by the Company</a:t>
            </a:r>
          </a:p>
          <a:p>
            <a:pPr marL="87313" lvl="0">
              <a:tabLst>
                <a:tab pos="363538" algn="l"/>
              </a:tabLst>
            </a:pPr>
            <a:endParaRPr lang="en-US" sz="1400" dirty="0"/>
          </a:p>
          <a:p>
            <a:pPr marL="87313">
              <a:tabLst>
                <a:tab pos="363538" algn="l"/>
              </a:tabLst>
            </a:pPr>
            <a:r>
              <a:rPr lang="en-US" sz="1400" dirty="0">
                <a:ea typeface="Times New Roman" pitchFamily="18" charset="0"/>
                <a:cs typeface="Courier New" pitchFamily="49" charset="0"/>
              </a:rPr>
              <a:t>9. 	All matters which will be discussed and decided in the Meeting shall be recorded in the Minutes of the Meeting</a:t>
            </a:r>
          </a:p>
          <a:p>
            <a:pPr marL="87313">
              <a:tabLst>
                <a:tab pos="363538" algn="l"/>
              </a:tabLst>
            </a:pPr>
            <a:r>
              <a:rPr lang="en-US" sz="1400" dirty="0">
                <a:ea typeface="Times New Roman" pitchFamily="18" charset="0"/>
                <a:cs typeface="Courier New" pitchFamily="49" charset="0"/>
              </a:rPr>
              <a:t>	by a Notary Public.</a:t>
            </a:r>
          </a:p>
          <a:p>
            <a:pPr lvl="0" fontAlgn="base">
              <a:spcBef>
                <a:spcPct val="0"/>
              </a:spcBef>
              <a:spcAft>
                <a:spcPct val="0"/>
              </a:spcAft>
              <a:tabLst>
                <a:tab pos="261938" algn="l"/>
                <a:tab pos="536575" algn="l"/>
              </a:tabLst>
            </a:pPr>
            <a:endParaRPr lang="en-US" sz="1400" dirty="0">
              <a:highlight>
                <a:srgbClr val="FFFF00"/>
              </a:highlight>
              <a:ea typeface="Times New Roman" pitchFamily="18" charset="0"/>
              <a:cs typeface="Courier New" pitchFamily="49" charset="0"/>
            </a:endParaRP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10.  Shareholders or their legal proxies who arrived after the Meeting has commenced are allowed to attend the </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Meeting, but is neither entitled to ask questions nor to vote.</a:t>
            </a:r>
          </a:p>
          <a:p>
            <a:pPr lvl="0" fontAlgn="base">
              <a:spcBef>
                <a:spcPct val="0"/>
              </a:spcBef>
              <a:spcAft>
                <a:spcPct val="0"/>
              </a:spcAft>
              <a:tabLst>
                <a:tab pos="261938" algn="l"/>
                <a:tab pos="536575" algn="l"/>
              </a:tabLst>
            </a:pPr>
            <a:endParaRPr lang="en-US" sz="1400" dirty="0">
              <a:highlight>
                <a:srgbClr val="FFFF00"/>
              </a:highlight>
              <a:ea typeface="Times New Roman" pitchFamily="18" charset="0"/>
              <a:cs typeface="Courier New" pitchFamily="49" charset="0"/>
            </a:endParaRP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11.	 This Rules of Conduct was written down in accordance to the provisions of the Company's Articles of Association</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and applicable regulation. All other events occurring during the Meeting that have not been regulated in the</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Rules of Conduct shall be regulated and decided by the Chairperson of the Meeting by taking into account the</a:t>
            </a:r>
          </a:p>
          <a:p>
            <a:pPr marL="363538" lvl="0" indent="-363538" fontAlgn="base">
              <a:spcBef>
                <a:spcPct val="0"/>
              </a:spcBef>
              <a:spcAft>
                <a:spcPct val="0"/>
              </a:spcAft>
              <a:tabLst>
                <a:tab pos="363538" algn="l"/>
                <a:tab pos="536575" algn="l"/>
              </a:tabLst>
            </a:pPr>
            <a:r>
              <a:rPr lang="en-US" sz="1400" dirty="0">
                <a:ea typeface="Times New Roman" pitchFamily="18" charset="0"/>
                <a:cs typeface="Courier New" pitchFamily="49" charset="0"/>
              </a:rPr>
              <a:t>           The Articles of Association of the Company and the provisions of the applicable regulations.</a:t>
            </a:r>
          </a:p>
          <a:p>
            <a:pPr lvl="0" algn="ctr" fontAlgn="base">
              <a:spcBef>
                <a:spcPct val="0"/>
              </a:spcBef>
              <a:spcAft>
                <a:spcPct val="0"/>
              </a:spcAft>
              <a:tabLst>
                <a:tab pos="261938" algn="l"/>
                <a:tab pos="536575" algn="l"/>
              </a:tabLst>
            </a:pPr>
            <a:endParaRPr lang="en-US" sz="1600" dirty="0">
              <a:highlight>
                <a:srgbClr val="FFFF00"/>
              </a:highlight>
              <a:ea typeface="Times New Roman" pitchFamily="18" charset="0"/>
              <a:cs typeface="Courier New" pitchFamily="49" charset="0"/>
            </a:endParaRPr>
          </a:p>
          <a:p>
            <a:pPr lvl="0" algn="ctr" fontAlgn="base">
              <a:spcBef>
                <a:spcPct val="0"/>
              </a:spcBef>
              <a:spcAft>
                <a:spcPct val="0"/>
              </a:spcAft>
              <a:tabLst>
                <a:tab pos="261938" algn="l"/>
                <a:tab pos="536575" algn="l"/>
              </a:tabLst>
            </a:pPr>
            <a:r>
              <a:rPr lang="en-US" sz="1600" b="1" dirty="0">
                <a:ea typeface="Times New Roman" pitchFamily="18" charset="0"/>
                <a:cs typeface="Courier New" pitchFamily="49" charset="0"/>
              </a:rPr>
              <a:t>THE BOARD OF DIRECTORS OF THE COMPANY</a:t>
            </a:r>
          </a:p>
          <a:p>
            <a:pPr marL="0" marR="0" lvl="0" indent="0" algn="just" defTabSz="914400" rtl="0" eaLnBrk="0" fontAlgn="base" latinLnBrk="0" hangingPunct="0">
              <a:lnSpc>
                <a:spcPct val="100000"/>
              </a:lnSpc>
              <a:spcBef>
                <a:spcPct val="0"/>
              </a:spcBef>
              <a:spcAft>
                <a:spcPct val="0"/>
              </a:spcAft>
              <a:buClrTx/>
              <a:buSzTx/>
              <a:buFontTx/>
              <a:buNone/>
              <a:tabLst>
                <a:tab pos="1371600" algn="l"/>
              </a:tabLst>
            </a:pPr>
            <a:endParaRPr kumimoji="0" lang="en-US" sz="1600" b="0" i="0" u="none" strike="noStrike" cap="none" normalizeH="0" baseline="0" dirty="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1011</TotalTime>
  <Words>1951</Words>
  <Application>Microsoft Office PowerPoint</Application>
  <PresentationFormat>On-screen Show (4:3)</PresentationFormat>
  <Paragraphs>140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body</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TATA TERTIB RAPAT UMUM PEMEGANG SAHAM TAHUNAN PT ARTHAVEST Tbk</dc:title>
  <dc:creator>Ruko 01</dc:creator>
  <cp:lastModifiedBy>Office 365</cp:lastModifiedBy>
  <cp:revision>129</cp:revision>
  <dcterms:created xsi:type="dcterms:W3CDTF">2016-06-09T02:18:35Z</dcterms:created>
  <dcterms:modified xsi:type="dcterms:W3CDTF">2023-04-11T02:22:49Z</dcterms:modified>
</cp:coreProperties>
</file>